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1" r:id="rId2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090" autoAdjust="0"/>
  </p:normalViewPr>
  <p:slideViewPr>
    <p:cSldViewPr snapToGrid="0">
      <p:cViewPr varScale="1">
        <p:scale>
          <a:sx n="67" d="100"/>
          <a:sy n="67" d="100"/>
        </p:scale>
        <p:origin x="10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6C0A4-27E6-483A-B049-72460779DE04}" type="datetimeFigureOut">
              <a:rPr lang="es-ES" smtClean="0"/>
              <a:t>22/11/2022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BDDE7-DA27-48C3-A392-8197ECCF33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7951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¿Quiénes somos? ¿Para qué hemos venido?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A64E57-99C9-4797-A80A-F5615DE196D0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5313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43178-3BDC-4B36-80AC-7D3B2778E03E}" type="datetimeFigureOut">
              <a:rPr lang="es-ES" smtClean="0"/>
              <a:pPr/>
              <a:t>22/11/2022</a:t>
            </a:fld>
            <a:endParaRPr lang="es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DAE5-3B81-401B-AAD2-D1C88E06865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18574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43178-3BDC-4B36-80AC-7D3B2778E03E}" type="datetimeFigureOut">
              <a:rPr lang="es-ES" smtClean="0"/>
              <a:pPr/>
              <a:t>22/11/2022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DAE5-3B81-401B-AAD2-D1C88E06865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3196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43178-3BDC-4B36-80AC-7D3B2778E03E}" type="datetimeFigureOut">
              <a:rPr lang="es-ES" smtClean="0"/>
              <a:pPr/>
              <a:t>22/11/2022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DAE5-3B81-401B-AAD2-D1C88E06865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7020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43178-3BDC-4B36-80AC-7D3B2778E03E}" type="datetimeFigureOut">
              <a:rPr lang="es-ES" smtClean="0"/>
              <a:pPr/>
              <a:t>22/11/2022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DAE5-3B81-401B-AAD2-D1C88E06865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5556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43178-3BDC-4B36-80AC-7D3B2778E03E}" type="datetimeFigureOut">
              <a:rPr lang="es-ES" smtClean="0"/>
              <a:pPr/>
              <a:t>22/11/2022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DAE5-3B81-401B-AAD2-D1C88E06865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54480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43178-3BDC-4B36-80AC-7D3B2778E03E}" type="datetimeFigureOut">
              <a:rPr lang="es-ES" smtClean="0"/>
              <a:pPr/>
              <a:t>22/11/2022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DAE5-3B81-401B-AAD2-D1C88E06865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7313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43178-3BDC-4B36-80AC-7D3B2778E03E}" type="datetimeFigureOut">
              <a:rPr lang="es-ES" smtClean="0"/>
              <a:pPr/>
              <a:t>22/11/2022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DAE5-3B81-401B-AAD2-D1C88E06865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746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43178-3BDC-4B36-80AC-7D3B2778E03E}" type="datetimeFigureOut">
              <a:rPr lang="es-ES" smtClean="0"/>
              <a:pPr/>
              <a:t>22/11/2022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DAE5-3B81-401B-AAD2-D1C88E06865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756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43178-3BDC-4B36-80AC-7D3B2778E03E}" type="datetimeFigureOut">
              <a:rPr lang="es-ES" smtClean="0"/>
              <a:pPr/>
              <a:t>22/11/2022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DAE5-3B81-401B-AAD2-D1C88E06865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733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43178-3BDC-4B36-80AC-7D3B2778E03E}" type="datetimeFigureOut">
              <a:rPr lang="es-ES" smtClean="0"/>
              <a:pPr/>
              <a:t>22/11/2022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DAE5-3B81-401B-AAD2-D1C88E06865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8949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43178-3BDC-4B36-80AC-7D3B2778E03E}" type="datetimeFigureOut">
              <a:rPr lang="es-ES" smtClean="0"/>
              <a:pPr/>
              <a:t>22/11/2022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CECDAE5-3B81-401B-AAD2-D1C88E06865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5334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dirty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A43178-3BDC-4B36-80AC-7D3B2778E03E}" type="datetimeFigureOut">
              <a:rPr lang="es-ES" smtClean="0"/>
              <a:pPr/>
              <a:t>22/11/2022</a:t>
            </a:fld>
            <a:endParaRPr lang="es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ECDAE5-3B81-401B-AAD2-D1C88E06865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3391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9F0D3D0F-D59C-4458-B2F3-9B2CD26D74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58" y="79899"/>
            <a:ext cx="2997693" cy="108086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60533895-6D1B-4E7F-B27B-0D78653B79CE}"/>
              </a:ext>
            </a:extLst>
          </p:cNvPr>
          <p:cNvSpPr txBox="1"/>
          <p:nvPr/>
        </p:nvSpPr>
        <p:spPr>
          <a:xfrm>
            <a:off x="3513374" y="250997"/>
            <a:ext cx="82880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bg1"/>
                </a:solidFill>
                <a:highlight>
                  <a:srgbClr val="808080"/>
                </a:highlight>
                <a:latin typeface="+mj-lt"/>
              </a:rPr>
              <a:t>Promoción del uso de medios tecnológicos ya accesibles para los ciudadanos.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="" xmlns:a16="http://schemas.microsoft.com/office/drawing/2014/main" id="{2BA3E79B-EB94-4957-AA19-A208381917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8188" y="6265406"/>
            <a:ext cx="1730862" cy="524241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96697D86-2E36-47F4-9F9D-D6FD50456D72}"/>
              </a:ext>
            </a:extLst>
          </p:cNvPr>
          <p:cNvSpPr txBox="1"/>
          <p:nvPr/>
        </p:nvSpPr>
        <p:spPr>
          <a:xfrm>
            <a:off x="214312" y="1557939"/>
            <a:ext cx="5867172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es-ES" sz="1400" b="1" dirty="0">
                <a:solidFill>
                  <a:schemeClr val="bg1"/>
                </a:solidFill>
                <a:highlight>
                  <a:srgbClr val="808080"/>
                </a:highlight>
                <a:latin typeface="+mj-lt"/>
              </a:rPr>
              <a:t>LOS SERVICIOS ELECTRÓNICOS EN LA </a:t>
            </a:r>
            <a:r>
              <a:rPr lang="es-ES" sz="1400" b="1" dirty="0" smtClean="0">
                <a:solidFill>
                  <a:schemeClr val="bg1"/>
                </a:solidFill>
                <a:highlight>
                  <a:srgbClr val="808080"/>
                </a:highlight>
                <a:latin typeface="+mj-lt"/>
              </a:rPr>
              <a:t>AGE</a:t>
            </a:r>
            <a:endParaRPr lang="es-ES" sz="1400" b="1" i="0" u="none" strike="noStrike" dirty="0">
              <a:solidFill>
                <a:schemeClr val="bg1"/>
              </a:solidFill>
              <a:effectLst/>
              <a:highlight>
                <a:srgbClr val="808080"/>
              </a:highlight>
              <a:latin typeface="+mj-lt"/>
            </a:endParaRPr>
          </a:p>
          <a:p>
            <a:pPr algn="ctr" fontAlgn="base">
              <a:lnSpc>
                <a:spcPct val="150000"/>
              </a:lnSpc>
            </a:pPr>
            <a:r>
              <a:rPr lang="es-ES" sz="1400" dirty="0">
                <a:solidFill>
                  <a:schemeClr val="bg1"/>
                </a:solidFill>
                <a:latin typeface="+mj-lt"/>
              </a:rPr>
              <a:t>Procedimientos y herramientas a través de las cuales los ciudadanos pueden acceder y realizar trámites con la Administración de manera electrónica.</a:t>
            </a:r>
          </a:p>
          <a:p>
            <a:pPr algn="ctr" fontAlgn="base"/>
            <a:endParaRPr lang="es-ES" sz="2400" dirty="0">
              <a:solidFill>
                <a:schemeClr val="bg1"/>
              </a:solidFill>
              <a:latin typeface="+mj-lt"/>
            </a:endParaRPr>
          </a:p>
          <a:p>
            <a:pPr algn="ctr" fontAlgn="base"/>
            <a:endParaRPr lang="es-ES" sz="2400" dirty="0">
              <a:solidFill>
                <a:schemeClr val="bg1"/>
              </a:solidFill>
              <a:latin typeface="+mj-lt"/>
            </a:endParaRPr>
          </a:p>
          <a:p>
            <a:pPr algn="ctr" fontAlgn="base"/>
            <a:endParaRPr lang="es-ES" sz="2400" dirty="0">
              <a:solidFill>
                <a:schemeClr val="bg1"/>
              </a:solidFill>
              <a:latin typeface="+mj-lt"/>
            </a:endParaRPr>
          </a:p>
          <a:p>
            <a:pPr fontAlgn="base"/>
            <a:endParaRPr lang="es-ES" sz="2800" b="0" i="0" u="none" strike="noStrike" dirty="0">
              <a:solidFill>
                <a:srgbClr val="000000"/>
              </a:solidFill>
              <a:effectLst/>
              <a:latin typeface="+mj-lt"/>
            </a:endParaRPr>
          </a:p>
          <a:p>
            <a:pPr fontAlgn="base"/>
            <a:endParaRPr lang="es-ES" sz="2800" b="0" i="0" u="none" strike="noStrike" dirty="0">
              <a:solidFill>
                <a:srgbClr val="000000"/>
              </a:solidFill>
              <a:effectLst/>
              <a:latin typeface="+mj-lt"/>
            </a:endParaRPr>
          </a:p>
          <a:p>
            <a:pPr marL="285750" indent="-285750" algn="just" fontAlgn="base">
              <a:buFont typeface="Wingdings" panose="05000000000000000000" pitchFamily="2" charset="2"/>
              <a:buChar char="§"/>
            </a:pPr>
            <a:endParaRPr lang="es-ES" i="0" u="none" strike="noStrike" dirty="0">
              <a:solidFill>
                <a:schemeClr val="bg1"/>
              </a:solidFill>
              <a:effectLst/>
              <a:latin typeface="+mj-lt"/>
            </a:endParaRPr>
          </a:p>
          <a:p>
            <a:endParaRPr lang="es-ES" dirty="0"/>
          </a:p>
        </p:txBody>
      </p:sp>
      <p:sp>
        <p:nvSpPr>
          <p:cNvPr id="13" name="CuadroTexto 12">
            <a:extLst>
              <a:ext uri="{FF2B5EF4-FFF2-40B4-BE49-F238E27FC236}">
                <a16:creationId xmlns="" xmlns:a16="http://schemas.microsoft.com/office/drawing/2014/main" id="{4690CFA2-E4AB-4B5A-8D30-6ED1FB453934}"/>
              </a:ext>
            </a:extLst>
          </p:cNvPr>
          <p:cNvSpPr txBox="1"/>
          <p:nvPr/>
        </p:nvSpPr>
        <p:spPr>
          <a:xfrm>
            <a:off x="6081485" y="1560075"/>
            <a:ext cx="589143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es-ES" sz="1400" b="1" dirty="0">
                <a:solidFill>
                  <a:schemeClr val="bg1"/>
                </a:solidFill>
                <a:highlight>
                  <a:srgbClr val="808080"/>
                </a:highlight>
                <a:latin typeface="+mj-lt"/>
              </a:rPr>
              <a:t>LAS CARTAS DE </a:t>
            </a:r>
            <a:r>
              <a:rPr lang="es-ES" sz="1400" b="1" dirty="0" smtClean="0">
                <a:solidFill>
                  <a:schemeClr val="bg1"/>
                </a:solidFill>
                <a:highlight>
                  <a:srgbClr val="808080"/>
                </a:highlight>
                <a:latin typeface="+mj-lt"/>
              </a:rPr>
              <a:t>SERVICIOS</a:t>
            </a:r>
            <a:endParaRPr lang="es-ES" sz="1400" b="1" dirty="0">
              <a:solidFill>
                <a:schemeClr val="bg1"/>
              </a:solidFill>
              <a:highlight>
                <a:srgbClr val="808080"/>
              </a:highlight>
              <a:latin typeface="+mj-lt"/>
            </a:endParaRPr>
          </a:p>
          <a:p>
            <a:pPr algn="ctr" fontAlgn="base">
              <a:lnSpc>
                <a:spcPct val="150000"/>
              </a:lnSpc>
            </a:pPr>
            <a:r>
              <a:rPr lang="es-ES" sz="1400" dirty="0">
                <a:solidFill>
                  <a:schemeClr val="bg1"/>
                </a:solidFill>
                <a:latin typeface="+mj-lt"/>
              </a:rPr>
              <a:t>Documentos escritos a través de los cuales la AGE informa a los ciudadanos y usuarios sobre el conjunto de servicios que prestan, así como de los derechos de los ciudadanos en relación con estos servicios.</a:t>
            </a:r>
          </a:p>
          <a:p>
            <a:pPr algn="ctr" fontAlgn="base"/>
            <a:endParaRPr lang="es-E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Marcador de contenido 17">
            <a:extLst>
              <a:ext uri="{FF2B5EF4-FFF2-40B4-BE49-F238E27FC236}">
                <a16:creationId xmlns="" xmlns:a16="http://schemas.microsoft.com/office/drawing/2014/main" id="{819965EC-F7D5-4B11-8A5D-306A5ABDC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12" y="3544234"/>
            <a:ext cx="5875374" cy="2658183"/>
          </a:xfrm>
        </p:spPr>
        <p:txBody>
          <a:bodyPr numCol="2">
            <a:normAutofit fontScale="55000" lnSpcReduction="20000"/>
          </a:bodyPr>
          <a:lstStyle/>
          <a:p>
            <a:pPr marL="0" indent="0" algn="ctr" fontAlgn="base">
              <a:buNone/>
            </a:pPr>
            <a:endParaRPr lang="es-ES" sz="2800" b="1" i="0" u="none" strike="noStrike" dirty="0">
              <a:solidFill>
                <a:schemeClr val="bg1"/>
              </a:solidFill>
              <a:effectLst/>
              <a:highlight>
                <a:srgbClr val="808080"/>
              </a:highlight>
              <a:latin typeface="+mj-lt"/>
            </a:endParaRPr>
          </a:p>
          <a:p>
            <a:pPr fontAlgn="base"/>
            <a:r>
              <a:rPr lang="es-ES" sz="2800" b="1" dirty="0">
                <a:solidFill>
                  <a:schemeClr val="bg1"/>
                </a:solidFill>
                <a:latin typeface="+mj-lt"/>
              </a:rPr>
              <a:t>AEAT</a:t>
            </a:r>
          </a:p>
          <a:p>
            <a:pPr lvl="1" fontAlgn="base"/>
            <a:r>
              <a:rPr lang="es-ES" sz="2600" dirty="0">
                <a:solidFill>
                  <a:schemeClr val="bg1"/>
                </a:solidFill>
                <a:latin typeface="+mj-lt"/>
              </a:rPr>
              <a:t>Declaración de la renta</a:t>
            </a:r>
          </a:p>
          <a:p>
            <a:pPr marL="393192" lvl="1" indent="0" fontAlgn="base">
              <a:buNone/>
            </a:pPr>
            <a:endParaRPr lang="es-ES" sz="2600" dirty="0">
              <a:solidFill>
                <a:schemeClr val="bg1"/>
              </a:solidFill>
              <a:latin typeface="+mj-lt"/>
            </a:endParaRPr>
          </a:p>
          <a:p>
            <a:pPr fontAlgn="base"/>
            <a:r>
              <a:rPr lang="es-ES" sz="2800" b="1" dirty="0">
                <a:solidFill>
                  <a:schemeClr val="bg1"/>
                </a:solidFill>
                <a:latin typeface="+mj-lt"/>
              </a:rPr>
              <a:t>SEGURIDAD SOCIAL</a:t>
            </a:r>
          </a:p>
          <a:p>
            <a:pPr lvl="1" fontAlgn="base"/>
            <a:r>
              <a:rPr lang="es-ES" sz="2600" dirty="0">
                <a:solidFill>
                  <a:schemeClr val="bg1"/>
                </a:solidFill>
                <a:latin typeface="+mj-lt"/>
              </a:rPr>
              <a:t>Pensión de jubilación/ Vida laboral</a:t>
            </a:r>
          </a:p>
          <a:p>
            <a:pPr lvl="1" fontAlgn="base"/>
            <a:r>
              <a:rPr lang="es-ES" sz="2600" dirty="0">
                <a:solidFill>
                  <a:schemeClr val="bg1"/>
                </a:solidFill>
                <a:latin typeface="+mj-lt"/>
              </a:rPr>
              <a:t>Tarjeta Sanitaria Europea</a:t>
            </a:r>
          </a:p>
          <a:p>
            <a:pPr lvl="1" fontAlgn="base"/>
            <a:r>
              <a:rPr lang="es-ES" sz="2600" dirty="0">
                <a:solidFill>
                  <a:schemeClr val="bg1"/>
                </a:solidFill>
                <a:latin typeface="+mj-lt"/>
              </a:rPr>
              <a:t>Certificado COVID</a:t>
            </a:r>
          </a:p>
          <a:p>
            <a:pPr marL="393192" lvl="1" indent="0" fontAlgn="base">
              <a:buNone/>
            </a:pPr>
            <a:endParaRPr lang="es-ES" sz="2600" dirty="0">
              <a:solidFill>
                <a:schemeClr val="bg1"/>
              </a:solidFill>
              <a:latin typeface="+mj-lt"/>
            </a:endParaRPr>
          </a:p>
          <a:p>
            <a:pPr fontAlgn="base"/>
            <a:r>
              <a:rPr lang="es-ES" sz="2800" b="1" dirty="0">
                <a:solidFill>
                  <a:schemeClr val="bg1"/>
                </a:solidFill>
                <a:latin typeface="+mj-lt"/>
              </a:rPr>
              <a:t>SEPE</a:t>
            </a:r>
          </a:p>
          <a:p>
            <a:pPr lvl="1" fontAlgn="base"/>
            <a:r>
              <a:rPr lang="es-ES" sz="2600" dirty="0">
                <a:solidFill>
                  <a:schemeClr val="bg1"/>
                </a:solidFill>
                <a:latin typeface="+mj-lt"/>
              </a:rPr>
              <a:t>Prestación por desempleo</a:t>
            </a:r>
          </a:p>
          <a:p>
            <a:pPr lvl="1" fontAlgn="base"/>
            <a:endParaRPr lang="es-ES" sz="2600" dirty="0">
              <a:solidFill>
                <a:schemeClr val="bg1"/>
              </a:solidFill>
              <a:latin typeface="+mj-lt"/>
            </a:endParaRPr>
          </a:p>
          <a:p>
            <a:pPr lvl="1" fontAlgn="base"/>
            <a:endParaRPr lang="es-ES" sz="2600" dirty="0">
              <a:solidFill>
                <a:schemeClr val="bg1"/>
              </a:solidFill>
              <a:latin typeface="+mj-lt"/>
            </a:endParaRPr>
          </a:p>
          <a:p>
            <a:pPr marL="393192" lvl="1" indent="0" fontAlgn="base">
              <a:buNone/>
            </a:pPr>
            <a:endParaRPr lang="es-ES" sz="2600" dirty="0">
              <a:solidFill>
                <a:schemeClr val="bg1"/>
              </a:solidFill>
              <a:latin typeface="+mj-lt"/>
            </a:endParaRPr>
          </a:p>
          <a:p>
            <a:pPr fontAlgn="base"/>
            <a:r>
              <a:rPr lang="es-ES" sz="2800" b="1" dirty="0">
                <a:solidFill>
                  <a:schemeClr val="bg1"/>
                </a:solidFill>
                <a:latin typeface="+mj-lt"/>
              </a:rPr>
              <a:t>DGT</a:t>
            </a:r>
          </a:p>
          <a:p>
            <a:pPr lvl="1" fontAlgn="base"/>
            <a:r>
              <a:rPr lang="es-ES" sz="2600" dirty="0">
                <a:solidFill>
                  <a:schemeClr val="bg1"/>
                </a:solidFill>
                <a:latin typeface="+mj-lt"/>
              </a:rPr>
              <a:t>Pago de multas/ alegaciones y recursos</a:t>
            </a:r>
          </a:p>
          <a:p>
            <a:pPr lvl="1" fontAlgn="base"/>
            <a:r>
              <a:rPr lang="es-ES" sz="2600" dirty="0">
                <a:solidFill>
                  <a:schemeClr val="bg1"/>
                </a:solidFill>
                <a:latin typeface="+mj-lt"/>
              </a:rPr>
              <a:t>Puntos carnet</a:t>
            </a:r>
          </a:p>
          <a:p>
            <a:pPr lvl="1" fontAlgn="base"/>
            <a:endParaRPr lang="es-ES" sz="2600" dirty="0">
              <a:solidFill>
                <a:schemeClr val="bg1"/>
              </a:solidFill>
              <a:latin typeface="+mj-lt"/>
            </a:endParaRPr>
          </a:p>
          <a:p>
            <a:pPr fontAlgn="base"/>
            <a:r>
              <a:rPr lang="es-ES" sz="2800" b="1" dirty="0">
                <a:solidFill>
                  <a:schemeClr val="bg1"/>
                </a:solidFill>
                <a:latin typeface="+mj-lt"/>
              </a:rPr>
              <a:t>AYUNTAMIENTOS</a:t>
            </a:r>
          </a:p>
          <a:p>
            <a:pPr lvl="1" fontAlgn="base"/>
            <a:r>
              <a:rPr lang="es-ES" sz="2600" dirty="0">
                <a:solidFill>
                  <a:schemeClr val="bg1"/>
                </a:solidFill>
                <a:latin typeface="+mj-lt"/>
              </a:rPr>
              <a:t>Empadronamiento</a:t>
            </a:r>
          </a:p>
          <a:p>
            <a:pPr marL="0" indent="0" fontAlgn="base">
              <a:buNone/>
            </a:pPr>
            <a:endParaRPr lang="es-ES" sz="2800" dirty="0">
              <a:solidFill>
                <a:schemeClr val="bg1"/>
              </a:solidFill>
              <a:latin typeface="+mj-lt"/>
            </a:endParaRPr>
          </a:p>
          <a:p>
            <a:endParaRPr lang="es-ES" dirty="0"/>
          </a:p>
        </p:txBody>
      </p:sp>
      <p:sp>
        <p:nvSpPr>
          <p:cNvPr id="15" name="CuadroTexto 14">
            <a:extLst>
              <a:ext uri="{FF2B5EF4-FFF2-40B4-BE49-F238E27FC236}">
                <a16:creationId xmlns="" xmlns:a16="http://schemas.microsoft.com/office/drawing/2014/main" id="{6FA4EC91-02DB-41FD-A36C-0CAC8A8C32C2}"/>
              </a:ext>
            </a:extLst>
          </p:cNvPr>
          <p:cNvSpPr txBox="1"/>
          <p:nvPr/>
        </p:nvSpPr>
        <p:spPr>
          <a:xfrm>
            <a:off x="214313" y="3236183"/>
            <a:ext cx="586717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 fontAlgn="base">
              <a:buNone/>
            </a:pPr>
            <a:r>
              <a:rPr lang="es-ES" sz="1400" b="1" dirty="0">
                <a:solidFill>
                  <a:schemeClr val="bg1"/>
                </a:solidFill>
                <a:highlight>
                  <a:srgbClr val="808080"/>
                </a:highlight>
                <a:latin typeface="+mj-lt"/>
              </a:rPr>
              <a:t>TRÁMITES MÁS HABITUALES: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="" xmlns:a16="http://schemas.microsoft.com/office/drawing/2014/main" id="{6FA4EC91-02DB-41FD-A36C-0CAC8A8C32C2}"/>
              </a:ext>
            </a:extLst>
          </p:cNvPr>
          <p:cNvSpPr txBox="1"/>
          <p:nvPr/>
        </p:nvSpPr>
        <p:spPr>
          <a:xfrm>
            <a:off x="6749787" y="3147055"/>
            <a:ext cx="522313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 fontAlgn="base">
              <a:buNone/>
            </a:pPr>
            <a:r>
              <a:rPr lang="es-ES" sz="1400" b="1" dirty="0" smtClean="0">
                <a:solidFill>
                  <a:schemeClr val="bg1"/>
                </a:solidFill>
                <a:highlight>
                  <a:srgbClr val="808080"/>
                </a:highlight>
                <a:latin typeface="+mj-lt"/>
              </a:rPr>
              <a:t>CREDENCIALES DIGITALES:</a:t>
            </a:r>
            <a:endParaRPr lang="es-ES" sz="1400" b="1" dirty="0">
              <a:solidFill>
                <a:schemeClr val="bg1"/>
              </a:solidFill>
              <a:highlight>
                <a:srgbClr val="808080"/>
              </a:highlight>
              <a:latin typeface="+mj-lt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7354358" y="3725931"/>
            <a:ext cx="129615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ES" sz="1600" b="1" dirty="0" smtClean="0">
                <a:solidFill>
                  <a:schemeClr val="bg1"/>
                </a:solidFill>
                <a:latin typeface="+mj-lt"/>
              </a:rPr>
              <a:t>CL@VE</a:t>
            </a:r>
            <a:endParaRPr lang="es-E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2" name="Rectángulo 41"/>
          <p:cNvSpPr/>
          <p:nvPr/>
        </p:nvSpPr>
        <p:spPr>
          <a:xfrm>
            <a:off x="9517317" y="3725931"/>
            <a:ext cx="20276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s-ES" sz="1600" b="1" dirty="0" smtClean="0">
                <a:solidFill>
                  <a:schemeClr val="bg1"/>
                </a:solidFill>
                <a:latin typeface="+mj-lt"/>
              </a:rPr>
              <a:t>CERTIFICADO DIGITAL</a:t>
            </a:r>
            <a:endParaRPr lang="es-E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4" name="CuadroTexto 43">
            <a:extLst>
              <a:ext uri="{FF2B5EF4-FFF2-40B4-BE49-F238E27FC236}">
                <a16:creationId xmlns="" xmlns:a16="http://schemas.microsoft.com/office/drawing/2014/main" id="{6FA4EC91-02DB-41FD-A36C-0CAC8A8C32C2}"/>
              </a:ext>
            </a:extLst>
          </p:cNvPr>
          <p:cNvSpPr txBox="1"/>
          <p:nvPr/>
        </p:nvSpPr>
        <p:spPr>
          <a:xfrm>
            <a:off x="6749787" y="4432152"/>
            <a:ext cx="522313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 fontAlgn="base">
              <a:buNone/>
            </a:pPr>
            <a:r>
              <a:rPr lang="es-ES" sz="1400" b="1" dirty="0" smtClean="0">
                <a:solidFill>
                  <a:schemeClr val="bg1"/>
                </a:solidFill>
                <a:highlight>
                  <a:srgbClr val="808080"/>
                </a:highlight>
                <a:latin typeface="+mj-lt"/>
              </a:rPr>
              <a:t>SERVICIOS ELECTRÓNICOS</a:t>
            </a:r>
            <a:endParaRPr lang="es-ES" sz="1400" b="1" dirty="0">
              <a:solidFill>
                <a:schemeClr val="bg1"/>
              </a:solidFill>
              <a:highlight>
                <a:srgbClr val="808080"/>
              </a:highlight>
              <a:latin typeface="+mj-lt"/>
            </a:endParaRPr>
          </a:p>
        </p:txBody>
      </p:sp>
      <p:sp>
        <p:nvSpPr>
          <p:cNvPr id="46" name="Rectángulo 45"/>
          <p:cNvSpPr/>
          <p:nvPr/>
        </p:nvSpPr>
        <p:spPr>
          <a:xfrm>
            <a:off x="6771371" y="4802918"/>
            <a:ext cx="520155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ES" sz="1400" b="1" dirty="0" smtClean="0">
                <a:solidFill>
                  <a:schemeClr val="bg1"/>
                </a:solidFill>
                <a:latin typeface="+mj-lt"/>
              </a:rPr>
              <a:t>Carpeta Ciudadana                  IMSERSO         APODERA</a:t>
            </a:r>
          </a:p>
          <a:p>
            <a:pPr fontAlgn="base"/>
            <a:endParaRPr lang="es-ES" sz="1400" b="1" dirty="0">
              <a:solidFill>
                <a:schemeClr val="bg1"/>
              </a:solidFill>
              <a:latin typeface="+mj-lt"/>
            </a:endParaRPr>
          </a:p>
          <a:p>
            <a:pPr fontAlgn="base"/>
            <a:r>
              <a:rPr lang="es-ES" sz="1400" b="1" dirty="0" smtClean="0">
                <a:solidFill>
                  <a:schemeClr val="bg1"/>
                </a:solidFill>
                <a:latin typeface="+mj-lt"/>
              </a:rPr>
              <a:t>Sede Electrónica de la </a:t>
            </a:r>
            <a:r>
              <a:rPr lang="es-ES" sz="1400" b="1" dirty="0" err="1" smtClean="0">
                <a:solidFill>
                  <a:schemeClr val="bg1"/>
                </a:solidFill>
                <a:latin typeface="+mj-lt"/>
              </a:rPr>
              <a:t>Seg</a:t>
            </a:r>
            <a:r>
              <a:rPr lang="es-ES" sz="1400" b="1" dirty="0" smtClean="0">
                <a:solidFill>
                  <a:schemeClr val="bg1"/>
                </a:solidFill>
                <a:latin typeface="+mj-lt"/>
              </a:rPr>
              <a:t>. Soc.        Sede Electrónica SEPE</a:t>
            </a:r>
          </a:p>
          <a:p>
            <a:pPr fontAlgn="base"/>
            <a:endParaRPr lang="es-ES" sz="1400" b="1" dirty="0">
              <a:solidFill>
                <a:schemeClr val="bg1"/>
              </a:solidFill>
              <a:latin typeface="+mj-lt"/>
            </a:endParaRPr>
          </a:p>
          <a:p>
            <a:pPr fontAlgn="base"/>
            <a:r>
              <a:rPr lang="es-ES" sz="1400" b="1" dirty="0" smtClean="0">
                <a:solidFill>
                  <a:schemeClr val="bg1"/>
                </a:solidFill>
                <a:latin typeface="+mj-lt"/>
              </a:rPr>
              <a:t>Registro Electrónica General</a:t>
            </a:r>
            <a:endParaRPr lang="es-ES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7" name="Rectángulo 46"/>
          <p:cNvSpPr/>
          <p:nvPr/>
        </p:nvSpPr>
        <p:spPr>
          <a:xfrm>
            <a:off x="214313" y="1461600"/>
            <a:ext cx="11758612" cy="1502770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Rectángulo 48"/>
          <p:cNvSpPr/>
          <p:nvPr/>
        </p:nvSpPr>
        <p:spPr>
          <a:xfrm>
            <a:off x="6749787" y="3147055"/>
            <a:ext cx="5223138" cy="1145188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Rectángulo 49"/>
          <p:cNvSpPr/>
          <p:nvPr/>
        </p:nvSpPr>
        <p:spPr>
          <a:xfrm>
            <a:off x="6749787" y="4407559"/>
            <a:ext cx="5223138" cy="1794859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Rectángulo 50"/>
          <p:cNvSpPr/>
          <p:nvPr/>
        </p:nvSpPr>
        <p:spPr>
          <a:xfrm>
            <a:off x="206112" y="3147054"/>
            <a:ext cx="5875374" cy="3055363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3038695"/>
      </p:ext>
    </p:extLst>
  </p:cSld>
  <p:clrMapOvr>
    <a:masterClrMapping/>
  </p:clrMapOvr>
  <p:transition spd="slow">
    <p:cover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ción1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156</Words>
  <Application>Microsoft Office PowerPoint</Application>
  <PresentationFormat>Panorámica</PresentationFormat>
  <Paragraphs>42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Calibri</vt:lpstr>
      <vt:lpstr>Constantia</vt:lpstr>
      <vt:lpstr>Wingdings</vt:lpstr>
      <vt:lpstr>Wingdings 2</vt:lpstr>
      <vt:lpstr>Presentación1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VILLALBA HIDALGO</dc:creator>
  <cp:lastModifiedBy>ICM</cp:lastModifiedBy>
  <cp:revision>80</cp:revision>
  <dcterms:created xsi:type="dcterms:W3CDTF">2022-10-25T09:52:26Z</dcterms:created>
  <dcterms:modified xsi:type="dcterms:W3CDTF">2022-11-22T08:29:31Z</dcterms:modified>
</cp:coreProperties>
</file>